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723" r:id="rId3"/>
    <p:sldId id="281" r:id="rId4"/>
    <p:sldId id="725" r:id="rId5"/>
    <p:sldId id="714" r:id="rId6"/>
    <p:sldId id="719" r:id="rId7"/>
    <p:sldId id="718" r:id="rId8"/>
    <p:sldId id="731" r:id="rId9"/>
    <p:sldId id="730" r:id="rId10"/>
    <p:sldId id="270" r:id="rId11"/>
    <p:sldId id="259" r:id="rId12"/>
    <p:sldId id="262" r:id="rId13"/>
    <p:sldId id="261" r:id="rId14"/>
    <p:sldId id="271" r:id="rId15"/>
    <p:sldId id="276" r:id="rId16"/>
    <p:sldId id="274" r:id="rId17"/>
    <p:sldId id="727" r:id="rId18"/>
    <p:sldId id="728" r:id="rId19"/>
    <p:sldId id="272" r:id="rId20"/>
    <p:sldId id="266" r:id="rId21"/>
    <p:sldId id="275" r:id="rId22"/>
    <p:sldId id="279" r:id="rId23"/>
    <p:sldId id="724" r:id="rId24"/>
    <p:sldId id="732" r:id="rId25"/>
    <p:sldId id="705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2F"/>
    <a:srgbClr val="CFD5EA"/>
    <a:srgbClr val="E9EBF5"/>
    <a:srgbClr val="2B2B82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147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20.01.2021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ZukFzoLGa0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Epidemická 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situace a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F0846776-19EC-47BB-AFEC-8F606E841BC8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EFB76B6-C2BD-4D1C-A7E5-F9B6258C3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8A9A4A-7A41-4761-BEFA-FDA86FE61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0" y="365125"/>
            <a:ext cx="9766300" cy="1325563"/>
          </a:xfrm>
        </p:spPr>
        <p:txBody>
          <a:bodyPr/>
          <a:lstStyle/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Cíl a průběh očkování v KHK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5EB297-7F20-4099-AFBE-37338946A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500" y="1555335"/>
            <a:ext cx="9766300" cy="4621628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cs-CZ" sz="2400" dirty="0">
                <a:latin typeface="Franklin Gothic Book" panose="020B0503020102020204" pitchFamily="34" charset="0"/>
              </a:rPr>
              <a:t>chránit obyvatele a omezit další šíření nákazy v populaci </a:t>
            </a:r>
          </a:p>
          <a:p>
            <a:pPr algn="just">
              <a:buFontTx/>
              <a:buChar char="-"/>
            </a:pPr>
            <a:r>
              <a:rPr lang="cs-CZ" sz="2400" dirty="0">
                <a:latin typeface="Franklin Gothic Book" panose="020B0503020102020204" pitchFamily="34" charset="0"/>
              </a:rPr>
              <a:t>snížit počet úmrtí a zabránit přetížení zdravotnických zařízení </a:t>
            </a:r>
          </a:p>
          <a:p>
            <a:pPr algn="just">
              <a:buFontTx/>
              <a:buChar char="-"/>
            </a:pPr>
            <a:r>
              <a:rPr lang="cs-CZ" sz="2400" dirty="0">
                <a:latin typeface="Franklin Gothic Book" panose="020B0503020102020204" pitchFamily="34" charset="0"/>
              </a:rPr>
              <a:t>chránit rizikové skupiny obyvatelstva, zdravotnické pracovníky a klíčové složky kritické infrastruktury</a:t>
            </a:r>
          </a:p>
          <a:p>
            <a:pPr algn="just">
              <a:buFontTx/>
              <a:buChar char="-"/>
            </a:pPr>
            <a:r>
              <a:rPr lang="cs-CZ" sz="2400" b="1" dirty="0">
                <a:latin typeface="Franklin Gothic Book" panose="020B0503020102020204" pitchFamily="34" charset="0"/>
              </a:rPr>
              <a:t>očkování je dobrovolné, probíhá od začátku ledna, nejdříve FN HK a následně ostatní nemocnice v kraji</a:t>
            </a:r>
          </a:p>
          <a:p>
            <a:pPr algn="just">
              <a:buFontTx/>
              <a:buChar char="-"/>
            </a:pPr>
            <a:r>
              <a:rPr lang="cs-CZ" sz="2400" dirty="0">
                <a:latin typeface="Franklin Gothic Book" panose="020B0503020102020204" pitchFamily="34" charset="0"/>
              </a:rPr>
              <a:t>příprava na zahájení probíhala od prosince 2020</a:t>
            </a:r>
          </a:p>
          <a:p>
            <a:pPr algn="just">
              <a:buFontTx/>
              <a:buChar char="-"/>
            </a:pPr>
            <a:r>
              <a:rPr lang="cs-CZ" sz="2400" dirty="0">
                <a:latin typeface="Franklin Gothic Book" panose="020B0503020102020204" pitchFamily="34" charset="0"/>
              </a:rPr>
              <a:t>krajská očkovací strategie byla do 13. 1. 2021 průběžně připomínkovaná v návaznosti na informace o vývoji celostátní očkovací strategie</a:t>
            </a:r>
          </a:p>
          <a:p>
            <a:pPr marL="0" indent="0">
              <a:buNone/>
            </a:pPr>
            <a:endParaRPr lang="cs-CZ" sz="26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817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2E8DFC0-B627-44F5-A6F3-76281D9320BB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1C90A5A-E148-47EB-9A68-D46AA121A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B4D62B2-5C81-4A0F-8D2D-42E5785E0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57668"/>
            <a:ext cx="9753600" cy="1325563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Fáze IA – očkování nejrizikovějších skupin</a:t>
            </a:r>
            <a:b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leden až únor 2021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39A0F7-0668-4ADA-9F8F-D8696C0B1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783231"/>
            <a:ext cx="9753600" cy="4393731"/>
          </a:xfrm>
        </p:spPr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cs-CZ" sz="2400" dirty="0">
                <a:latin typeface="Franklin Gothic Book" panose="020B0503020102020204" pitchFamily="34" charset="0"/>
              </a:rPr>
              <a:t>skupina seniorů (80+)</a:t>
            </a:r>
          </a:p>
          <a:p>
            <a:pPr lvl="0">
              <a:buFontTx/>
              <a:buChar char="-"/>
            </a:pPr>
            <a:r>
              <a:rPr lang="cs-CZ" sz="2400" dirty="0">
                <a:latin typeface="Franklin Gothic Book" panose="020B0503020102020204" pitchFamily="34" charset="0"/>
              </a:rPr>
              <a:t>senioři a klienti v zařízeních pobytových sociálních služeb a personál o ně pečující </a:t>
            </a:r>
          </a:p>
          <a:p>
            <a:pPr lvl="0">
              <a:buFontTx/>
              <a:buChar char="-"/>
            </a:pPr>
            <a:r>
              <a:rPr lang="cs-CZ" sz="2400" dirty="0">
                <a:latin typeface="Franklin Gothic Book" panose="020B0503020102020204" pitchFamily="34" charset="0"/>
              </a:rPr>
              <a:t>zdravotničtí pracovníci</a:t>
            </a:r>
          </a:p>
          <a:p>
            <a:pPr lvl="0">
              <a:buFontTx/>
              <a:buChar char="-"/>
            </a:pPr>
            <a:r>
              <a:rPr lang="cs-CZ" sz="2400" dirty="0">
                <a:latin typeface="Franklin Gothic Book" panose="020B0503020102020204" pitchFamily="34" charset="0"/>
              </a:rPr>
              <a:t>osoby podílející se na péči o covid-19 pozitivní osoby a osoby pracující na odběrových místech či s potenciálně infekčním materiálem</a:t>
            </a:r>
          </a:p>
          <a:p>
            <a:pPr lvl="0">
              <a:buFontTx/>
              <a:buChar char="-"/>
            </a:pPr>
            <a:r>
              <a:rPr lang="cs-CZ" sz="2400" b="1" dirty="0">
                <a:latin typeface="Franklin Gothic Book" panose="020B0503020102020204" pitchFamily="34" charset="0"/>
              </a:rPr>
              <a:t>souběžně s probíhajícím očkováním je postupně spouštěn centrální registrační systém </a:t>
            </a:r>
            <a:r>
              <a:rPr lang="cs-CZ" sz="2400" dirty="0">
                <a:latin typeface="Franklin Gothic Book" panose="020B0503020102020204" pitchFamily="34" charset="0"/>
              </a:rPr>
              <a:t>(od 15. 1. souběh nejrizikovějších skupin – centrální požadavky a dosavadní potřeba očkování v kraji)</a:t>
            </a:r>
          </a:p>
        </p:txBody>
      </p:sp>
    </p:spTree>
    <p:extLst>
      <p:ext uri="{BB962C8B-B14F-4D97-AF65-F5344CB8AC3E}">
        <p14:creationId xmlns:p14="http://schemas.microsoft.com/office/powerpoint/2010/main" val="3479090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44C8BB1B-1944-454D-9175-171E9FE84825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D9A9569-5070-4636-B4B0-885B0A406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6F5E8A9-9486-4456-84CC-1C32ADD70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0" y="419568"/>
            <a:ext cx="9766300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Fáze IB – očkování prioritních skupin</a:t>
            </a:r>
            <a:br>
              <a:rPr lang="cs-CZ" sz="4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4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únor až červen 2021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3C0D96-6823-47DB-ABCB-784D7620D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500" y="1825625"/>
            <a:ext cx="97663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400" dirty="0">
                <a:latin typeface="Franklin Gothic Book" panose="020B0503020102020204" pitchFamily="34" charset="0"/>
              </a:rPr>
              <a:t>Fáze IB je charakterizována dostupností očkovacích látek od vícero výrobců. </a:t>
            </a:r>
          </a:p>
          <a:p>
            <a:pPr marL="0" indent="0" algn="just">
              <a:buNone/>
            </a:pPr>
            <a:r>
              <a:rPr lang="cs-CZ" sz="2400" dirty="0">
                <a:latin typeface="Franklin Gothic Book" panose="020B0503020102020204" pitchFamily="34" charset="0"/>
              </a:rPr>
              <a:t>Očkování se provádí </a:t>
            </a:r>
            <a:r>
              <a:rPr lang="cs-CZ" sz="2400" u="sng" dirty="0">
                <a:latin typeface="Franklin Gothic Book" panose="020B0503020102020204" pitchFamily="34" charset="0"/>
              </a:rPr>
              <a:t>maximálním počtu zřízených očkovacích míst</a:t>
            </a:r>
            <a:r>
              <a:rPr lang="cs-CZ" sz="2400" dirty="0">
                <a:latin typeface="Franklin Gothic Book" panose="020B0503020102020204" pitchFamily="34" charset="0"/>
              </a:rPr>
              <a:t> a má být postupně umožněno veřejnosti/definovaným prioritním skupinám na základě registračního systému.</a:t>
            </a:r>
          </a:p>
          <a:p>
            <a:pPr marL="0" indent="0" algn="just">
              <a:buNone/>
            </a:pPr>
            <a:r>
              <a:rPr lang="cs-CZ" sz="2400" u="sng" dirty="0">
                <a:latin typeface="Franklin Gothic Book" panose="020B0503020102020204" pitchFamily="34" charset="0"/>
              </a:rPr>
              <a:t>V návaznosti na dostupnost očkovacích látek </a:t>
            </a:r>
            <a:r>
              <a:rPr lang="cs-CZ" sz="2400" dirty="0">
                <a:latin typeface="Franklin Gothic Book" panose="020B0503020102020204" pitchFamily="34" charset="0"/>
              </a:rPr>
              <a:t>se počítá se </a:t>
            </a:r>
            <a:r>
              <a:rPr lang="cs-CZ" sz="2400" u="sng" dirty="0">
                <a:latin typeface="Franklin Gothic Book" panose="020B0503020102020204" pitchFamily="34" charset="0"/>
              </a:rPr>
              <a:t>zapojením ordinace praktických lékařů</a:t>
            </a:r>
            <a:r>
              <a:rPr lang="cs-CZ" sz="2400" dirty="0">
                <a:latin typeface="Franklin Gothic Book" panose="020B05030201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cs-CZ" sz="2400" b="1" dirty="0">
                <a:latin typeface="Franklin Gothic Book" panose="020B0503020102020204" pitchFamily="34" charset="0"/>
              </a:rPr>
              <a:t>Plánovaný objem dodávek pro KHK </a:t>
            </a:r>
            <a:r>
              <a:rPr lang="cs-CZ" sz="2400" dirty="0">
                <a:latin typeface="Franklin Gothic Book" panose="020B0503020102020204" pitchFamily="34" charset="0"/>
              </a:rPr>
              <a:t>(prozatím od dubna) </a:t>
            </a:r>
            <a:r>
              <a:rPr lang="cs-CZ" sz="2400" b="1" dirty="0">
                <a:latin typeface="Franklin Gothic Book" panose="020B0503020102020204" pitchFamily="34" charset="0"/>
              </a:rPr>
              <a:t>vytváří potřebu zřizovat očkovací centra.</a:t>
            </a:r>
          </a:p>
          <a:p>
            <a:pPr marL="0" indent="0">
              <a:buNone/>
            </a:pPr>
            <a:endParaRPr lang="cs-CZ" sz="26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728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6AC243D6-3B03-4CD3-BB16-412CE6C57BB1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6798873-6145-45D1-8C96-24D321BBB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DC45AFE-5A50-4C8E-AEA8-140D1FD9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150" y="227814"/>
            <a:ext cx="9772650" cy="981894"/>
          </a:xfrm>
        </p:spPr>
        <p:txBody>
          <a:bodyPr>
            <a:noAutofit/>
          </a:bodyPr>
          <a:lstStyle/>
          <a:p>
            <a:r>
              <a:rPr lang="cs-CZ" sz="4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Průběh očkování leden až březen 2021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B6316E2-F548-465E-8D6A-84FADF8D4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1150" y="1068029"/>
            <a:ext cx="9772650" cy="5167680"/>
          </a:xfrm>
        </p:spPr>
        <p:txBody>
          <a:bodyPr/>
          <a:lstStyle/>
          <a:p>
            <a:pPr>
              <a:spcBef>
                <a:spcPts val="0"/>
              </a:spcBef>
              <a:buFontTx/>
              <a:buChar char="-"/>
            </a:pPr>
            <a:r>
              <a:rPr lang="cs-CZ" sz="2000" dirty="0">
                <a:latin typeface="Franklin Gothic Book" panose="020B0503020102020204" pitchFamily="34" charset="0"/>
              </a:rPr>
              <a:t>dodávaná očkovací látka </a:t>
            </a:r>
            <a:r>
              <a:rPr lang="cs-CZ" sz="2000" dirty="0" err="1">
                <a:latin typeface="Franklin Gothic Book" panose="020B0503020102020204" pitchFamily="34" charset="0"/>
              </a:rPr>
              <a:t>Pfizer</a:t>
            </a:r>
            <a:r>
              <a:rPr lang="cs-CZ" sz="2000" dirty="0">
                <a:latin typeface="Franklin Gothic Book" panose="020B0503020102020204" pitchFamily="34" charset="0"/>
              </a:rPr>
              <a:t> (hluboce zmražená vakcína)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000" dirty="0">
                <a:latin typeface="Franklin Gothic Book" panose="020B0503020102020204" pitchFamily="34" charset="0"/>
              </a:rPr>
              <a:t>předpoklad dodaných dávek = </a:t>
            </a:r>
            <a:r>
              <a:rPr lang="cs-CZ" sz="2000" b="1" dirty="0">
                <a:latin typeface="Franklin Gothic Book" panose="020B0503020102020204" pitchFamily="34" charset="0"/>
              </a:rPr>
              <a:t>62.000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000" dirty="0">
                <a:latin typeface="Franklin Gothic Book" panose="020B0503020102020204" pitchFamily="34" charset="0"/>
              </a:rPr>
              <a:t>Predikce dávek k počtu </a:t>
            </a:r>
            <a:r>
              <a:rPr lang="cs-CZ" sz="2000" dirty="0" err="1">
                <a:latin typeface="Franklin Gothic Book" panose="020B0503020102020204" pitchFamily="34" charset="0"/>
              </a:rPr>
              <a:t>prioritizovaných</a:t>
            </a:r>
            <a:r>
              <a:rPr lang="cs-CZ" sz="2000" dirty="0">
                <a:latin typeface="Franklin Gothic Book" panose="020B0503020102020204" pitchFamily="34" charset="0"/>
              </a:rPr>
              <a:t> osob na očkování IA = cca </a:t>
            </a:r>
            <a:r>
              <a:rPr lang="cs-CZ" sz="2000" b="1" dirty="0">
                <a:latin typeface="Franklin Gothic Book" panose="020B0503020102020204" pitchFamily="34" charset="0"/>
              </a:rPr>
              <a:t>80.000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000" dirty="0">
                <a:latin typeface="Franklin Gothic Book" panose="020B0503020102020204" pitchFamily="34" charset="0"/>
              </a:rPr>
              <a:t>dosud dodáno 1.365 </a:t>
            </a:r>
            <a:r>
              <a:rPr lang="cs-CZ" sz="2000" dirty="0" err="1">
                <a:latin typeface="Franklin Gothic Book" panose="020B0503020102020204" pitchFamily="34" charset="0"/>
              </a:rPr>
              <a:t>vialek</a:t>
            </a:r>
            <a:r>
              <a:rPr lang="cs-CZ" sz="2000" dirty="0">
                <a:latin typeface="Franklin Gothic Book" panose="020B0503020102020204" pitchFamily="34" charset="0"/>
              </a:rPr>
              <a:t> x 5 </a:t>
            </a:r>
            <a:r>
              <a:rPr lang="cs-CZ" sz="2000" b="1" dirty="0">
                <a:latin typeface="Franklin Gothic Book" panose="020B0503020102020204" pitchFamily="34" charset="0"/>
              </a:rPr>
              <a:t>= 6.825 dávek </a:t>
            </a:r>
            <a:r>
              <a:rPr lang="cs-CZ" sz="2000" dirty="0">
                <a:latin typeface="Franklin Gothic Book" panose="020B0503020102020204" pitchFamily="34" charset="0"/>
              </a:rPr>
              <a:t>(x 6 </a:t>
            </a:r>
            <a:r>
              <a:rPr lang="cs-CZ" sz="2000" b="1" dirty="0">
                <a:latin typeface="Franklin Gothic Book" panose="020B0503020102020204" pitchFamily="34" charset="0"/>
              </a:rPr>
              <a:t>= 8.190 dávek</a:t>
            </a:r>
            <a:r>
              <a:rPr lang="cs-CZ" sz="2000" dirty="0">
                <a:latin typeface="Franklin Gothic Book" panose="020B0503020102020204" pitchFamily="34" charset="0"/>
              </a:rPr>
              <a:t>)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000" dirty="0">
                <a:latin typeface="Franklin Gothic Book" panose="020B0503020102020204" pitchFamily="34" charset="0"/>
              </a:rPr>
              <a:t>zřízena krajská informační linka 495 817 110, nenahrazuje linku 1221</a:t>
            </a:r>
          </a:p>
          <a:p>
            <a:pPr marL="0" indent="0">
              <a:spcBef>
                <a:spcPts val="600"/>
              </a:spcBef>
              <a:buNone/>
            </a:pPr>
            <a:endParaRPr lang="cs-CZ" sz="100" b="1" dirty="0">
              <a:latin typeface="Franklin Gothic Book" panose="020B05030201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cs-CZ" sz="1800" b="1" dirty="0">
                <a:latin typeface="Franklin Gothic Book" panose="020B0503020102020204" pitchFamily="34" charset="0"/>
              </a:rPr>
              <a:t>Očkování probíhá na sedmi očkovacích místech: </a:t>
            </a:r>
          </a:p>
          <a:p>
            <a:pPr marL="0" indent="0">
              <a:buNone/>
            </a:pPr>
            <a:endParaRPr lang="cs-CZ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cs-CZ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6B4F1E9D-213F-455E-B054-D77BD1768D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625384"/>
              </p:ext>
            </p:extLst>
          </p:nvPr>
        </p:nvGraphicFramePr>
        <p:xfrm>
          <a:off x="1678155" y="3025211"/>
          <a:ext cx="9202996" cy="3193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1498">
                  <a:extLst>
                    <a:ext uri="{9D8B030D-6E8A-4147-A177-3AD203B41FA5}">
                      <a16:colId xmlns:a16="http://schemas.microsoft.com/office/drawing/2014/main" val="2705195593"/>
                    </a:ext>
                  </a:extLst>
                </a:gridCol>
                <a:gridCol w="1584272">
                  <a:extLst>
                    <a:ext uri="{9D8B030D-6E8A-4147-A177-3AD203B41FA5}">
                      <a16:colId xmlns:a16="http://schemas.microsoft.com/office/drawing/2014/main" val="1482064818"/>
                    </a:ext>
                  </a:extLst>
                </a:gridCol>
                <a:gridCol w="3017226">
                  <a:extLst>
                    <a:ext uri="{9D8B030D-6E8A-4147-A177-3AD203B41FA5}">
                      <a16:colId xmlns:a16="http://schemas.microsoft.com/office/drawing/2014/main" val="401930071"/>
                    </a:ext>
                  </a:extLst>
                </a:gridCol>
              </a:tblGrid>
              <a:tr h="320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Očkovací místo</a:t>
                      </a:r>
                    </a:p>
                  </a:txBody>
                  <a:tcPr marL="68580" marR="68580" marT="0" marB="0" anchor="ctr">
                    <a:solidFill>
                      <a:srgbClr val="2B2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Počet týmů</a:t>
                      </a:r>
                      <a:endParaRPr lang="cs-CZ" sz="1400" b="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B2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Počet dávek v 1. čtvrtletí</a:t>
                      </a:r>
                      <a:endParaRPr lang="cs-CZ" sz="1400" b="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B2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705307"/>
                  </a:ext>
                </a:extLst>
              </a:tr>
              <a:tr h="359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Fakultní nemocnice Hradec Králové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cs-CZ" sz="1400" b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25.000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0925308"/>
                  </a:ext>
                </a:extLst>
              </a:tr>
              <a:tr h="359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Oblastní nemocnice Jičín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400" b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7.200</a:t>
                      </a:r>
                      <a:endParaRPr lang="cs-CZ" sz="1400" b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9495408"/>
                  </a:ext>
                </a:extLst>
              </a:tr>
              <a:tr h="359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Oblastní nemocnice Náchod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10.800</a:t>
                      </a:r>
                      <a:endParaRPr lang="cs-CZ" sz="1400" b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0583734"/>
                  </a:ext>
                </a:extLst>
              </a:tr>
              <a:tr h="359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Nemocnice Rychnov nad Kněžnou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7.200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539082"/>
                  </a:ext>
                </a:extLst>
              </a:tr>
              <a:tr h="359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Oblastní nemocnice Trutnov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7.200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0140935"/>
                  </a:ext>
                </a:extLst>
              </a:tr>
              <a:tr h="359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Městská nemocnice Dvůr Králové n/L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3.600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6644691"/>
                  </a:ext>
                </a:extLst>
              </a:tr>
              <a:tr h="359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Nemocnice Vrchlabí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3.600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975360"/>
                  </a:ext>
                </a:extLst>
              </a:tr>
              <a:tr h="359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</a:rPr>
                        <a:t>21</a:t>
                      </a:r>
                      <a:endParaRPr lang="cs-CZ" sz="1400" b="1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</a:rPr>
                        <a:t>64.600</a:t>
                      </a:r>
                      <a:endParaRPr lang="cs-CZ" sz="1400" b="1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237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891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6E4232D-7008-49EB-A390-6D6235CD6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" y="0"/>
            <a:ext cx="10450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9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48CB1768-5EF3-4EBD-AEA1-6CA5CD100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27" y="926161"/>
            <a:ext cx="11789546" cy="560936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B15C353-D005-4A16-85A6-9A2A0EBB4380}"/>
              </a:ext>
            </a:extLst>
          </p:cNvPr>
          <p:cNvSpPr txBox="1"/>
          <p:nvPr/>
        </p:nvSpPr>
        <p:spPr>
          <a:xfrm>
            <a:off x="328474" y="408373"/>
            <a:ext cx="11079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Přehled plánovaných dodávek vakcíny a její rozdělení pro očkovací centra ZHKHK a nemocnice Vrchlabí</a:t>
            </a:r>
          </a:p>
        </p:txBody>
      </p:sp>
    </p:spTree>
    <p:extLst>
      <p:ext uri="{BB962C8B-B14F-4D97-AF65-F5344CB8AC3E}">
        <p14:creationId xmlns:p14="http://schemas.microsoft.com/office/powerpoint/2010/main" val="1916860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1A16D854-E3F0-4846-8DF1-D6827BD29E99}"/>
              </a:ext>
            </a:extLst>
          </p:cNvPr>
          <p:cNvSpPr/>
          <p:nvPr/>
        </p:nvSpPr>
        <p:spPr>
          <a:xfrm>
            <a:off x="971549" y="0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4787ED5-A07A-40C9-A602-BE5C3BF44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21" y="5745411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5160D37-55B3-4BF2-9760-36AA2428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150" y="332257"/>
            <a:ext cx="10515600" cy="780094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Mobilní očkovací týmy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5BE8421-51FE-4B94-B981-8BC7EF27E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1150" y="1145220"/>
            <a:ext cx="9772650" cy="4567322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latin typeface="Franklin Gothic Book" panose="020B0503020102020204" pitchFamily="34" charset="0"/>
              </a:rPr>
              <a:t>Mobilní očkovací týmy vytváří očkovací místa k zajištění očkování zejména klientů pobytových sociálních služeb nebo imobilních občanů.</a:t>
            </a:r>
          </a:p>
          <a:p>
            <a:pPr marL="0" indent="0">
              <a:buNone/>
            </a:pPr>
            <a:r>
              <a:rPr lang="cs-CZ" sz="2000" dirty="0">
                <a:latin typeface="Franklin Gothic Book" panose="020B0503020102020204" pitchFamily="34" charset="0"/>
              </a:rPr>
              <a:t>K 15. 1. 2021 bylo s využitím mobilních očkovacích týmů v sociálních službách naočkováno 694 osob:</a:t>
            </a:r>
          </a:p>
          <a:p>
            <a:pPr marL="457200" lvl="1" indent="0">
              <a:buNone/>
            </a:pPr>
            <a:endParaRPr lang="cs-CZ" sz="20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cs-CZ" sz="24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B0B5D66C-A4D8-4AC7-BE9F-9E37906356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05200"/>
              </p:ext>
            </p:extLst>
          </p:nvPr>
        </p:nvGraphicFramePr>
        <p:xfrm>
          <a:off x="1700981" y="2725348"/>
          <a:ext cx="9006348" cy="2874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4805">
                  <a:extLst>
                    <a:ext uri="{9D8B030D-6E8A-4147-A177-3AD203B41FA5}">
                      <a16:colId xmlns:a16="http://schemas.microsoft.com/office/drawing/2014/main" val="409611620"/>
                    </a:ext>
                  </a:extLst>
                </a:gridCol>
                <a:gridCol w="1971543">
                  <a:extLst>
                    <a:ext uri="{9D8B030D-6E8A-4147-A177-3AD203B41FA5}">
                      <a16:colId xmlns:a16="http://schemas.microsoft.com/office/drawing/2014/main" val="2525526643"/>
                    </a:ext>
                  </a:extLst>
                </a:gridCol>
              </a:tblGrid>
              <a:tr h="458723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Zařízení</a:t>
                      </a:r>
                    </a:p>
                  </a:txBody>
                  <a:tcPr anchor="ctr">
                    <a:solidFill>
                      <a:srgbClr val="2B2B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Počet očkovaných</a:t>
                      </a:r>
                    </a:p>
                  </a:txBody>
                  <a:tcPr anchor="ctr">
                    <a:solidFill>
                      <a:srgbClr val="2B2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576877"/>
                  </a:ext>
                </a:extLst>
              </a:tr>
              <a:tr h="34515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Domov U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Biřičky</a:t>
                      </a:r>
                      <a:endParaRPr lang="cs-CZ" sz="16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Franklin Gothic Book" panose="020B0503020102020204" pitchFamily="34" charset="0"/>
                        </a:rPr>
                        <a:t>274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120949"/>
                  </a:ext>
                </a:extLst>
              </a:tr>
              <a:tr h="34515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Domov pro seniory Vrchlabí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Franklin Gothic Book" panose="020B0503020102020204" pitchFamily="34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907542"/>
                  </a:ext>
                </a:extLst>
              </a:tr>
              <a:tr h="34515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Domov pro seniory Pilníkov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Franklin Gothic Book" panose="020B0503020102020204" pitchFamily="34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670930"/>
                  </a:ext>
                </a:extLst>
              </a:tr>
              <a:tr h="34515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Domov pro seniory Hostinné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Franklin Gothic Book" panose="020B0503020102020204" pitchFamily="34" charset="0"/>
                        </a:rPr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187642"/>
                  </a:ext>
                </a:extLst>
              </a:tr>
              <a:tr h="34515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Alzheimer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Home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 Svoboda nad Úpou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Franklin Gothic Book" panose="020B0503020102020204" pitchFamily="34" charset="0"/>
                        </a:rPr>
                        <a:t>130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577890"/>
                  </a:ext>
                </a:extLst>
              </a:tr>
              <a:tr h="34515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Městské středisko sociálních služeb Marie Náchod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Franklin Gothic Book" panose="020B0503020102020204" pitchFamily="34" charset="0"/>
                        </a:rPr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597905"/>
                  </a:ext>
                </a:extLst>
              </a:tr>
              <a:tr h="34515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Městské středisko sociálních služeb Oáza Nové Město n. M.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Franklin Gothic Book" panose="020B0503020102020204" pitchFamily="34" charset="0"/>
                        </a:rPr>
                        <a:t>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683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804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F0846776-19EC-47BB-AFEC-8F606E841BC8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EFB76B6-C2BD-4D1C-A7E5-F9B6258C3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8A9A4A-7A41-4761-BEFA-FDA86FE61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441" y="300506"/>
            <a:ext cx="9766300" cy="1325563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Předpoklad očkování v domovech pro seniory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45A15BAF-CA9E-48CC-9DEB-566D3ACB9C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908286"/>
              </p:ext>
            </p:extLst>
          </p:nvPr>
        </p:nvGraphicFramePr>
        <p:xfrm>
          <a:off x="1656441" y="1543441"/>
          <a:ext cx="8735785" cy="37711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1594">
                  <a:extLst>
                    <a:ext uri="{9D8B030D-6E8A-4147-A177-3AD203B41FA5}">
                      <a16:colId xmlns:a16="http://schemas.microsoft.com/office/drawing/2014/main" val="3080474348"/>
                    </a:ext>
                  </a:extLst>
                </a:gridCol>
                <a:gridCol w="2028999">
                  <a:extLst>
                    <a:ext uri="{9D8B030D-6E8A-4147-A177-3AD203B41FA5}">
                      <a16:colId xmlns:a16="http://schemas.microsoft.com/office/drawing/2014/main" val="3386280442"/>
                    </a:ext>
                  </a:extLst>
                </a:gridCol>
                <a:gridCol w="1934936">
                  <a:extLst>
                    <a:ext uri="{9D8B030D-6E8A-4147-A177-3AD203B41FA5}">
                      <a16:colId xmlns:a16="http://schemas.microsoft.com/office/drawing/2014/main" val="437427429"/>
                    </a:ext>
                  </a:extLst>
                </a:gridCol>
                <a:gridCol w="1364614">
                  <a:extLst>
                    <a:ext uri="{9D8B030D-6E8A-4147-A177-3AD203B41FA5}">
                      <a16:colId xmlns:a16="http://schemas.microsoft.com/office/drawing/2014/main" val="572300548"/>
                    </a:ext>
                  </a:extLst>
                </a:gridCol>
                <a:gridCol w="1162821">
                  <a:extLst>
                    <a:ext uri="{9D8B030D-6E8A-4147-A177-3AD203B41FA5}">
                      <a16:colId xmlns:a16="http://schemas.microsoft.com/office/drawing/2014/main" val="3334546411"/>
                    </a:ext>
                  </a:extLst>
                </a:gridCol>
                <a:gridCol w="1162821">
                  <a:extLst>
                    <a:ext uri="{9D8B030D-6E8A-4147-A177-3AD203B41FA5}">
                      <a16:colId xmlns:a16="http://schemas.microsoft.com/office/drawing/2014/main" val="90697753"/>
                    </a:ext>
                  </a:extLst>
                </a:gridCol>
              </a:tblGrid>
              <a:tr h="41637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Nemocnice ZHKHK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324236"/>
                  </a:ext>
                </a:extLst>
              </a:tr>
              <a:tr h="94424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Oblastní nemocnice Náchod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Nemocnice Rychnov nad Kněžnou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Oblastní nemocnice Trutnov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Oblastní nemocnice Jičín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Městská nemocnice Důr Králové n/L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429499"/>
                  </a:ext>
                </a:extLst>
              </a:tr>
              <a:tr h="4002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18. 01. 21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DD Prosen Rychnov n.K.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0108748"/>
                  </a:ext>
                </a:extLst>
              </a:tr>
              <a:tr h="6048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19. 01. 21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DD Náchod, Justinka Hronov, Třešňovka Česká Skalice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Geriatrické centrum Týniště </a:t>
                      </a:r>
                      <a:r>
                        <a:rPr lang="cs-CZ" sz="1200" dirty="0" err="1">
                          <a:effectLst/>
                        </a:rPr>
                        <a:t>n.O</a:t>
                      </a:r>
                      <a:r>
                        <a:rPr lang="cs-CZ" sz="1200" dirty="0">
                          <a:effectLst/>
                        </a:rPr>
                        <a:t>.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DD Nová Paka, DD Jičín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5656032"/>
                  </a:ext>
                </a:extLst>
              </a:tr>
              <a:tr h="6048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20. 01. 21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Sociální služby Opočno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DD pro seniory Trutnov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Diakonie ČCE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236220"/>
                  </a:ext>
                </a:extLst>
              </a:tr>
              <a:tr h="4002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21. 01. 21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DD Marie Náchod, DD Malá Čermná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DD Dvůr Králové n.L.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1095232"/>
                  </a:ext>
                </a:extLst>
              </a:tr>
              <a:tr h="4002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22. 01. 21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Domov Dolní zámek Teplice n. Metují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4784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693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F0846776-19EC-47BB-AFEC-8F606E841BC8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EFB76B6-C2BD-4D1C-A7E5-F9B6258C3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8A9A4A-7A41-4761-BEFA-FDA86FE61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441" y="300506"/>
            <a:ext cx="9766300" cy="1325563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Očkování seniorů 80+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4C769CB-D4AA-4A7A-AF75-297F97489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441" y="1626069"/>
            <a:ext cx="9324523" cy="4550894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Franklin Gothic Book" panose="020B0503020102020204" pitchFamily="34" charset="0"/>
              </a:rPr>
              <a:t>po spuštění registrace 15. 1. začala očkovat </a:t>
            </a:r>
            <a:r>
              <a:rPr lang="cs-CZ" sz="2400" b="1" dirty="0">
                <a:latin typeface="Franklin Gothic Book" panose="020B0503020102020204" pitchFamily="34" charset="0"/>
              </a:rPr>
              <a:t>Fakultní nemocnice HK </a:t>
            </a:r>
            <a:r>
              <a:rPr lang="cs-CZ" sz="2400" dirty="0">
                <a:latin typeface="Franklin Gothic Book" panose="020B0503020102020204" pitchFamily="34" charset="0"/>
              </a:rPr>
              <a:t>– k 18. 1. naočkovala 150 osob</a:t>
            </a:r>
          </a:p>
          <a:p>
            <a:r>
              <a:rPr lang="cs-CZ" sz="2400" b="1" dirty="0">
                <a:latin typeface="Franklin Gothic Book" panose="020B0503020102020204" pitchFamily="34" charset="0"/>
              </a:rPr>
              <a:t>ON Náchod</a:t>
            </a:r>
            <a:r>
              <a:rPr lang="cs-CZ" sz="2400" dirty="0">
                <a:latin typeface="Franklin Gothic Book" panose="020B0503020102020204" pitchFamily="34" charset="0"/>
              </a:rPr>
              <a:t> zahájila očkování v pondělí  18. 1. – denně naočkuje 48 seniorů 80+</a:t>
            </a:r>
          </a:p>
          <a:p>
            <a:r>
              <a:rPr lang="cs-CZ" sz="2400" b="1" dirty="0">
                <a:latin typeface="Franklin Gothic Book" panose="020B0503020102020204" pitchFamily="34" charset="0"/>
              </a:rPr>
              <a:t>ON Trutnov </a:t>
            </a:r>
            <a:r>
              <a:rPr lang="cs-CZ" sz="2400" dirty="0">
                <a:latin typeface="Franklin Gothic Book" panose="020B0503020102020204" pitchFamily="34" charset="0"/>
              </a:rPr>
              <a:t>začne očkovat seniory 80+ v pátek 22. 1.</a:t>
            </a:r>
          </a:p>
          <a:p>
            <a:r>
              <a:rPr lang="cs-CZ" sz="2400" b="1" dirty="0">
                <a:latin typeface="Franklin Gothic Book" panose="020B0503020102020204" pitchFamily="34" charset="0"/>
              </a:rPr>
              <a:t>ON Jičín</a:t>
            </a:r>
            <a:r>
              <a:rPr lang="cs-CZ" sz="2400" dirty="0">
                <a:latin typeface="Franklin Gothic Book" panose="020B0503020102020204" pitchFamily="34" charset="0"/>
              </a:rPr>
              <a:t>, </a:t>
            </a:r>
            <a:r>
              <a:rPr lang="cs-CZ" sz="2400" b="1" dirty="0">
                <a:latin typeface="Franklin Gothic Book" panose="020B0503020102020204" pitchFamily="34" charset="0"/>
              </a:rPr>
              <a:t>MN Dvůr Králové n. L. </a:t>
            </a:r>
            <a:r>
              <a:rPr lang="cs-CZ" sz="2400" dirty="0">
                <a:latin typeface="Franklin Gothic Book" panose="020B0503020102020204" pitchFamily="34" charset="0"/>
              </a:rPr>
              <a:t>a </a:t>
            </a:r>
            <a:r>
              <a:rPr lang="cs-CZ" sz="2400" b="1" dirty="0">
                <a:latin typeface="Franklin Gothic Book" panose="020B0503020102020204" pitchFamily="34" charset="0"/>
              </a:rPr>
              <a:t>Nemocnice Rychnov n. </a:t>
            </a:r>
            <a:r>
              <a:rPr lang="cs-CZ" sz="2400" b="1" dirty="0" err="1">
                <a:latin typeface="Franklin Gothic Book" panose="020B0503020102020204" pitchFamily="34" charset="0"/>
              </a:rPr>
              <a:t>Kn</a:t>
            </a:r>
            <a:r>
              <a:rPr lang="cs-CZ" sz="2400" b="1" dirty="0">
                <a:latin typeface="Franklin Gothic Book" panose="020B0503020102020204" pitchFamily="34" charset="0"/>
              </a:rPr>
              <a:t>. </a:t>
            </a:r>
            <a:r>
              <a:rPr lang="cs-CZ" sz="2400" dirty="0">
                <a:latin typeface="Franklin Gothic Book" panose="020B0503020102020204" pitchFamily="34" charset="0"/>
              </a:rPr>
              <a:t>začnou očkovat příští týden (tj. od 25. 1.)</a:t>
            </a:r>
          </a:p>
        </p:txBody>
      </p:sp>
    </p:spTree>
    <p:extLst>
      <p:ext uri="{BB962C8B-B14F-4D97-AF65-F5344CB8AC3E}">
        <p14:creationId xmlns:p14="http://schemas.microsoft.com/office/powerpoint/2010/main" val="707449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02FC5087-6B95-4898-858F-62690ED0AF08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C137C91-BE80-4CAE-9C9E-4E0B58DB8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8E8E422-6253-49C6-8380-C9CE597F0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574" y="365126"/>
            <a:ext cx="9801225" cy="88265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Průběh očkování duben až červen 2021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C5F4AFE-767D-43CC-AE1E-0B65EE6A4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2574" y="1247776"/>
            <a:ext cx="9953626" cy="5125245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– předpoklad dodávky vakcín = </a:t>
            </a:r>
            <a:r>
              <a:rPr lang="cs-CZ" sz="1800" b="1" dirty="0">
                <a:latin typeface="Franklin Gothic Book" panose="020B0503020102020204" pitchFamily="34" charset="0"/>
              </a:rPr>
              <a:t>100 000 dávek/měsíc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– předpokládaný počet očkovaných – dle rezervačního systému</a:t>
            </a:r>
          </a:p>
          <a:p>
            <a:pPr marL="0" indent="0">
              <a:spcBef>
                <a:spcPts val="600"/>
              </a:spcBef>
              <a:buNone/>
            </a:pPr>
            <a:endParaRPr lang="cs-CZ" sz="1000" dirty="0">
              <a:latin typeface="Franklin Gothic Book" panose="020B05030201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cs-CZ" sz="1800" dirty="0">
                <a:latin typeface="Franklin Gothic Book" panose="020B0503020102020204" pitchFamily="34" charset="0"/>
              </a:rPr>
              <a:t>Kromě očkovacích míst je nutné rozvinout očkovací centra na bázi holdingových nemocnic:</a:t>
            </a:r>
          </a:p>
          <a:p>
            <a:pPr marL="0" indent="0">
              <a:spcBef>
                <a:spcPts val="600"/>
              </a:spcBef>
              <a:buNone/>
            </a:pPr>
            <a:endParaRPr lang="cs-CZ" sz="1000" dirty="0">
              <a:latin typeface="Franklin Gothic Book" panose="020B05030201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cs-CZ" sz="1800" dirty="0">
              <a:latin typeface="Franklin Gothic Book" panose="020B05030201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cs-CZ" sz="18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cs-CZ" sz="18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36E22775-9D47-4698-A338-1C4A6BA46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192111"/>
              </p:ext>
            </p:extLst>
          </p:nvPr>
        </p:nvGraphicFramePr>
        <p:xfrm>
          <a:off x="1622322" y="2723535"/>
          <a:ext cx="9883877" cy="28768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1939">
                  <a:extLst>
                    <a:ext uri="{9D8B030D-6E8A-4147-A177-3AD203B41FA5}">
                      <a16:colId xmlns:a16="http://schemas.microsoft.com/office/drawing/2014/main" val="2728377179"/>
                    </a:ext>
                  </a:extLst>
                </a:gridCol>
                <a:gridCol w="1701484">
                  <a:extLst>
                    <a:ext uri="{9D8B030D-6E8A-4147-A177-3AD203B41FA5}">
                      <a16:colId xmlns:a16="http://schemas.microsoft.com/office/drawing/2014/main" val="2954837704"/>
                    </a:ext>
                  </a:extLst>
                </a:gridCol>
                <a:gridCol w="3240454">
                  <a:extLst>
                    <a:ext uri="{9D8B030D-6E8A-4147-A177-3AD203B41FA5}">
                      <a16:colId xmlns:a16="http://schemas.microsoft.com/office/drawing/2014/main" val="3105173132"/>
                    </a:ext>
                  </a:extLst>
                </a:gridCol>
              </a:tblGrid>
              <a:tr h="319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Očkovací centrum, příp. místo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B2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Počet týmů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B2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Minimální počet dávek měsíčně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2B2B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494128"/>
                  </a:ext>
                </a:extLst>
              </a:tr>
              <a:tr h="319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Fakultní nemocnice Hradec Králové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30.000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6073891"/>
                  </a:ext>
                </a:extLst>
              </a:tr>
              <a:tr h="319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Oblastní nemocnice Jičín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4–6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14.400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8140525"/>
                  </a:ext>
                </a:extLst>
              </a:tr>
              <a:tr h="319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Oblastní nemocnice Náchod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6–8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21.600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97407"/>
                  </a:ext>
                </a:extLst>
              </a:tr>
              <a:tr h="319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Nemocnice Rychnov nad Kněžnou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4–6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14.400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7416894"/>
                  </a:ext>
                </a:extLst>
              </a:tr>
              <a:tr h="319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Oblastní nemocnice Trutnov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4–6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14.400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5006414"/>
                  </a:ext>
                </a:extLst>
              </a:tr>
              <a:tr h="319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Městská nemocnice Dvůr Králové n/L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2–4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7.200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6123358"/>
                  </a:ext>
                </a:extLst>
              </a:tr>
              <a:tr h="319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Nemocnice Vrchlabí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1–2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3.600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9734579"/>
                  </a:ext>
                </a:extLst>
              </a:tr>
              <a:tr h="319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36–47</a:t>
                      </a:r>
                      <a:endParaRPr lang="cs-CZ" sz="1400" b="1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105.600</a:t>
                      </a:r>
                      <a:endParaRPr lang="cs-CZ" sz="1400" b="1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96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790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pro Královéhradecký kraj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2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18. 1. 2021</a:t>
            </a:r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709892"/>
              </p:ext>
            </p:extLst>
          </p:nvPr>
        </p:nvGraphicFramePr>
        <p:xfrm>
          <a:off x="1838226" y="1825625"/>
          <a:ext cx="8606673" cy="317788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226208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2380465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94472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55.679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6839464"/>
                  </a:ext>
                </a:extLst>
              </a:tr>
              <a:tr h="794472">
                <a:tc>
                  <a:txBody>
                    <a:bodyPr/>
                    <a:lstStyle/>
                    <a:p>
                      <a:r>
                        <a:rPr lang="cs-CZ" dirty="0"/>
                        <a:t>Počet aktivních případů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11.356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794472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43.483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794472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6D27183E-57FE-4D74-83DE-208D97C361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F25B036-97B5-4AF7-81BF-4C4585B16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" y="0"/>
            <a:ext cx="10450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69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801A462-DDBF-40EF-8AF8-1B678D78B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15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1AB4277B-14DE-4120-BCA9-EFC1256B59BE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50183BF-3040-4A72-B112-C855F8870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B6A059B-D627-4648-8FF1-16BE2E63B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93" y="213064"/>
            <a:ext cx="5492320" cy="411924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C3C139E-7533-4DBB-842C-8B3799A1E9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3064"/>
            <a:ext cx="5492320" cy="411924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657CA38-566C-48AA-B0F9-21F3A69E3E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73"/>
          <a:stretch/>
        </p:blipFill>
        <p:spPr>
          <a:xfrm>
            <a:off x="3080553" y="3562350"/>
            <a:ext cx="5492321" cy="3135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94792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1430858-DB5B-45BE-9187-58DD678620E8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D755C3-CAB5-4EE1-AF43-ECC119972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6473582-FEB8-44C3-A300-496B41305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Shrnutí na závěr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02F09D-746F-40BB-BF43-14F18DC08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622" y="1389185"/>
            <a:ext cx="10515600" cy="5103690"/>
          </a:xfrm>
        </p:spPr>
        <p:txBody>
          <a:bodyPr>
            <a:normAutofit/>
          </a:bodyPr>
          <a:lstStyle/>
          <a:p>
            <a:r>
              <a:rPr lang="cs-CZ" sz="2000" dirty="0"/>
              <a:t>velké poděkování zdravotnickému personálu za odváděnou práci</a:t>
            </a:r>
          </a:p>
          <a:p>
            <a:r>
              <a:rPr lang="cs-CZ" sz="2000" dirty="0"/>
              <a:t>počty osob s covidem-19 zdravotnický systém v KHK zvládá</a:t>
            </a:r>
          </a:p>
          <a:p>
            <a:r>
              <a:rPr lang="cs-CZ" sz="2000" dirty="0"/>
              <a:t>odběry na PCR i AG testy dále probíhají</a:t>
            </a:r>
          </a:p>
          <a:p>
            <a:r>
              <a:rPr lang="cs-CZ" sz="2000" dirty="0"/>
              <a:t>bylo zahájeno očkování zdravotníků, rizikových pacientů, klientů a  personálu domovů důchodců a sociálních služeb v závislosti na počtu dodaných vakcín</a:t>
            </a:r>
          </a:p>
          <a:p>
            <a:r>
              <a:rPr lang="cs-CZ" sz="2000" dirty="0"/>
              <a:t>bylo zahájeno očkování seniorů 80+ s využitím rezervačního systému</a:t>
            </a:r>
          </a:p>
          <a:p>
            <a:r>
              <a:rPr lang="cs-CZ" sz="2000" dirty="0"/>
              <a:t>další fáze očkování intenzivně připravujeme</a:t>
            </a:r>
          </a:p>
          <a:p>
            <a:r>
              <a:rPr lang="cs-CZ" sz="2000" dirty="0"/>
              <a:t>probíhá jednání a výměna informací se starosty měst a obcí</a:t>
            </a:r>
          </a:p>
          <a:p>
            <a:r>
              <a:rPr lang="cs-CZ" sz="2000" dirty="0"/>
              <a:t>veřejnost je vedle komunikačních kanálů ministerstva zdravotnictví,  informována prostřednictvím webových stránek, soc. sítí, zřízené informační linky</a:t>
            </a:r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03660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062CBFD4-2606-4048-8DF2-D2ECE6D7A132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B6E6DC5-D031-47E2-A22B-FC3CEE20E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02F09D-746F-40BB-BF43-14F18DC08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0" y="1812471"/>
            <a:ext cx="10515600" cy="18521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dirty="0">
                <a:latin typeface="Franklin Gothic Book" panose="020B0503020102020204" pitchFamily="34" charset="0"/>
              </a:rPr>
              <a:t>Záznam tiskové konference z 19. 1. 2021 </a:t>
            </a:r>
          </a:p>
          <a:p>
            <a:pPr marL="0" indent="0" algn="ctr">
              <a:buNone/>
            </a:pPr>
            <a:r>
              <a:rPr lang="cs-CZ" sz="2400" dirty="0">
                <a:latin typeface="Franklin Gothic Book" panose="020B0503020102020204" pitchFamily="34" charset="0"/>
              </a:rPr>
              <a:t>naleznete na tomto odkazu:</a:t>
            </a:r>
          </a:p>
          <a:p>
            <a:pPr marL="0" indent="0" algn="ctr">
              <a:buNone/>
            </a:pPr>
            <a:r>
              <a:rPr lang="cs-CZ" sz="3600" dirty="0">
                <a:latin typeface="Franklin Gothic Book" panose="020B0503020102020204" pitchFamily="34" charset="0"/>
                <a:hlinkClick r:id="rId3"/>
              </a:rPr>
              <a:t>https://youtu.be/0ZukFzoLGa0</a:t>
            </a:r>
            <a:endParaRPr lang="cs-CZ" sz="36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cs-CZ" sz="2400" dirty="0">
              <a:latin typeface="Franklin Gothic Book" panose="020B0503020102020204" pitchFamily="34" charset="0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4445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0F01F22-7C8C-41CF-8FA4-176EFCF9E56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88F4AC-3EB6-4648-BF73-4809860F2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5C570B-BD7E-4700-B8B2-B4829E54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2091108"/>
            <a:ext cx="5981700" cy="267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Děkuji za pozornost.</a:t>
            </a:r>
          </a:p>
          <a:p>
            <a:pPr marL="0" indent="0" algn="ctr">
              <a:buNone/>
            </a:pPr>
            <a:endParaRPr lang="cs-CZ" sz="48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Martin Červíček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hejtman</a:t>
            </a:r>
          </a:p>
        </p:txBody>
      </p:sp>
    </p:spTree>
    <p:extLst>
      <p:ext uri="{BB962C8B-B14F-4D97-AF65-F5344CB8AC3E}">
        <p14:creationId xmlns:p14="http://schemas.microsoft.com/office/powerpoint/2010/main" val="353492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1B1E465-F667-4B51-8909-9F2757EABC53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EAC8E1F-6DD9-4171-B5D2-8F47EA975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115827D-75AD-48F4-A564-EE7B2BB2B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460" y="73479"/>
            <a:ext cx="7541079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Vývoj počtu aktivních případů v kraji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1B73E1E-00DB-4C0E-AA13-4CF91FD82128}"/>
              </a:ext>
            </a:extLst>
          </p:cNvPr>
          <p:cNvSpPr txBox="1"/>
          <p:nvPr/>
        </p:nvSpPr>
        <p:spPr>
          <a:xfrm>
            <a:off x="7168551" y="6211019"/>
            <a:ext cx="369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Franklin Gothic Book" panose="020B0503020102020204" pitchFamily="34" charset="0"/>
              </a:rPr>
              <a:t>Zdroj: Ministerstvo zdravotnictví ČR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B2472BB-C254-46B7-9067-5D024F966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5" y="1076325"/>
            <a:ext cx="581025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16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0D5EAA-4A2D-4ECB-9D12-756FC90AC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Testování v nemocnicích Zdravotnického holdingu Královéhradeckého kraje</a:t>
            </a:r>
            <a:endParaRPr lang="cs-CZ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C9A59BB8-2D0A-4D51-BE66-8C1BA77AC1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2941673"/>
              </p:ext>
            </p:extLst>
          </p:nvPr>
        </p:nvGraphicFramePr>
        <p:xfrm>
          <a:off x="1495676" y="2842576"/>
          <a:ext cx="8277860" cy="21110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4636">
                  <a:extLst>
                    <a:ext uri="{9D8B030D-6E8A-4147-A177-3AD203B41FA5}">
                      <a16:colId xmlns:a16="http://schemas.microsoft.com/office/drawing/2014/main" val="82958483"/>
                    </a:ext>
                  </a:extLst>
                </a:gridCol>
                <a:gridCol w="1417740">
                  <a:extLst>
                    <a:ext uri="{9D8B030D-6E8A-4147-A177-3AD203B41FA5}">
                      <a16:colId xmlns:a16="http://schemas.microsoft.com/office/drawing/2014/main" val="569377396"/>
                    </a:ext>
                  </a:extLst>
                </a:gridCol>
                <a:gridCol w="1510018">
                  <a:extLst>
                    <a:ext uri="{9D8B030D-6E8A-4147-A177-3AD203B41FA5}">
                      <a16:colId xmlns:a16="http://schemas.microsoft.com/office/drawing/2014/main" val="2423535804"/>
                    </a:ext>
                  </a:extLst>
                </a:gridCol>
                <a:gridCol w="1375794">
                  <a:extLst>
                    <a:ext uri="{9D8B030D-6E8A-4147-A177-3AD203B41FA5}">
                      <a16:colId xmlns:a16="http://schemas.microsoft.com/office/drawing/2014/main" val="2385338718"/>
                    </a:ext>
                  </a:extLst>
                </a:gridCol>
                <a:gridCol w="1359017">
                  <a:extLst>
                    <a:ext uri="{9D8B030D-6E8A-4147-A177-3AD203B41FA5}">
                      <a16:colId xmlns:a16="http://schemas.microsoft.com/office/drawing/2014/main" val="1548715609"/>
                    </a:ext>
                  </a:extLst>
                </a:gridCol>
                <a:gridCol w="1300655">
                  <a:extLst>
                    <a:ext uri="{9D8B030D-6E8A-4147-A177-3AD203B41FA5}">
                      <a16:colId xmlns:a16="http://schemas.microsoft.com/office/drawing/2014/main" val="273864441"/>
                    </a:ext>
                  </a:extLst>
                </a:gridCol>
              </a:tblGrid>
              <a:tr h="11198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Franklin Gothic Book" panose="020B0503020102020204" pitchFamily="34" charset="0"/>
                        </a:rPr>
                        <a:t>Počet     odebraných pacientů PCR</a:t>
                      </a:r>
                      <a:endParaRPr lang="cs-CZ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Franklin Gothic Book" panose="020B0503020102020204" pitchFamily="34" charset="0"/>
                        </a:rPr>
                        <a:t>Počet      laboratorních vyšetření PCR</a:t>
                      </a:r>
                      <a:endParaRPr lang="cs-CZ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Franklin Gothic Book" panose="020B0503020102020204" pitchFamily="34" charset="0"/>
                        </a:rPr>
                        <a:t>Počet         pozitivních PCR testů</a:t>
                      </a:r>
                      <a:endParaRPr lang="cs-CZ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Franklin Gothic Book" panose="020B0503020102020204" pitchFamily="34" charset="0"/>
                        </a:rPr>
                        <a:t>Počet   odebraných antigenních testů</a:t>
                      </a:r>
                      <a:endParaRPr lang="cs-CZ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Franklin Gothic Book" panose="020B0503020102020204" pitchFamily="34" charset="0"/>
                        </a:rPr>
                        <a:t>Počet     pozitivních antigenních testů</a:t>
                      </a:r>
                      <a:endParaRPr lang="cs-CZ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3241706"/>
                  </a:ext>
                </a:extLst>
              </a:tr>
              <a:tr h="495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Franklin Gothic Book" panose="020B0503020102020204" pitchFamily="34" charset="0"/>
                        </a:rPr>
                        <a:t>Prosinec 2020</a:t>
                      </a:r>
                      <a:endParaRPr lang="cs-CZ" sz="12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14 230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</a:rPr>
                        <a:t>14 733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</a:rPr>
                        <a:t>5 533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</a:rPr>
                        <a:t>10 101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1 160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2975946"/>
                  </a:ext>
                </a:extLst>
              </a:tr>
              <a:tr h="495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Leden 2021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 18.1.2021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13 148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13 383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6 059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7 754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1 405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9167584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B86C9C0B-E875-4B10-8FAF-8551A716A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90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4834DF50-D091-4E68-A330-F8EB52206C16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6B8B50C-C67B-432A-9AA7-EC30EA031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Kapacita C+ lůžek v nemocnicích Zdravotnického holdingu Královéhradeckého kraje</a:t>
            </a:r>
            <a:endParaRPr lang="cs-CZ" sz="3800" dirty="0"/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D96B5916-C890-44B5-82AC-FA4B675830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965306"/>
              </p:ext>
            </p:extLst>
          </p:nvPr>
        </p:nvGraphicFramePr>
        <p:xfrm>
          <a:off x="1952091" y="1628989"/>
          <a:ext cx="8609744" cy="21768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35769">
                  <a:extLst>
                    <a:ext uri="{9D8B030D-6E8A-4147-A177-3AD203B41FA5}">
                      <a16:colId xmlns:a16="http://schemas.microsoft.com/office/drawing/2014/main" val="3997702388"/>
                    </a:ext>
                  </a:extLst>
                </a:gridCol>
                <a:gridCol w="1658467">
                  <a:extLst>
                    <a:ext uri="{9D8B030D-6E8A-4147-A177-3AD203B41FA5}">
                      <a16:colId xmlns:a16="http://schemas.microsoft.com/office/drawing/2014/main" val="1680069070"/>
                    </a:ext>
                  </a:extLst>
                </a:gridCol>
                <a:gridCol w="1312191">
                  <a:extLst>
                    <a:ext uri="{9D8B030D-6E8A-4147-A177-3AD203B41FA5}">
                      <a16:colId xmlns:a16="http://schemas.microsoft.com/office/drawing/2014/main" val="1772457494"/>
                    </a:ext>
                  </a:extLst>
                </a:gridCol>
                <a:gridCol w="1403317">
                  <a:extLst>
                    <a:ext uri="{9D8B030D-6E8A-4147-A177-3AD203B41FA5}">
                      <a16:colId xmlns:a16="http://schemas.microsoft.com/office/drawing/2014/main" val="2129641708"/>
                    </a:ext>
                  </a:extLst>
                </a:gridCol>
              </a:tblGrid>
              <a:tr h="44639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14. 10. 2020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Kapacita intenzivní péče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Kapacita standardní lůžka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Kapacita následná péče 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664514"/>
                  </a:ext>
                </a:extLst>
              </a:tr>
              <a:tr h="2991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Oblastní nemocnice Jičín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59329990"/>
                  </a:ext>
                </a:extLst>
              </a:tr>
              <a:tr h="2991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Oblastní nemocnice Trutnov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57603646"/>
                  </a:ext>
                </a:extLst>
              </a:tr>
              <a:tr h="2991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Městská nemocnice Dvůr Králové n/L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69900743"/>
                  </a:ext>
                </a:extLst>
              </a:tr>
              <a:tr h="2991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Oblastní nemocnice Náchod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40576950"/>
                  </a:ext>
                </a:extLst>
              </a:tr>
              <a:tr h="2243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Nemocnice Rychnov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3082949"/>
                  </a:ext>
                </a:extLst>
              </a:tr>
              <a:tr h="30948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celkem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111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639363"/>
                  </a:ext>
                </a:extLst>
              </a:tr>
            </a:tbl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586CA743-E025-4DDB-A1E7-8808C1FBC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09FC5D1B-EF55-4E07-AF39-16CAB3AF7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86057"/>
              </p:ext>
            </p:extLst>
          </p:nvPr>
        </p:nvGraphicFramePr>
        <p:xfrm>
          <a:off x="1952091" y="3988503"/>
          <a:ext cx="8609743" cy="22634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12403">
                  <a:extLst>
                    <a:ext uri="{9D8B030D-6E8A-4147-A177-3AD203B41FA5}">
                      <a16:colId xmlns:a16="http://schemas.microsoft.com/office/drawing/2014/main" val="3999955949"/>
                    </a:ext>
                  </a:extLst>
                </a:gridCol>
                <a:gridCol w="1695236">
                  <a:extLst>
                    <a:ext uri="{9D8B030D-6E8A-4147-A177-3AD203B41FA5}">
                      <a16:colId xmlns:a16="http://schemas.microsoft.com/office/drawing/2014/main" val="1686698911"/>
                    </a:ext>
                  </a:extLst>
                </a:gridCol>
                <a:gridCol w="1304818">
                  <a:extLst>
                    <a:ext uri="{9D8B030D-6E8A-4147-A177-3AD203B41FA5}">
                      <a16:colId xmlns:a16="http://schemas.microsoft.com/office/drawing/2014/main" val="4136827205"/>
                    </a:ext>
                  </a:extLst>
                </a:gridCol>
                <a:gridCol w="1397286">
                  <a:extLst>
                    <a:ext uri="{9D8B030D-6E8A-4147-A177-3AD203B41FA5}">
                      <a16:colId xmlns:a16="http://schemas.microsoft.com/office/drawing/2014/main" val="2766429697"/>
                    </a:ext>
                  </a:extLst>
                </a:gridCol>
              </a:tblGrid>
              <a:tr h="43493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04. 11. 2020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Kapacita intenzivní péče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Kapacita    standardní lůžka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Kapacita následná péče 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745321"/>
                  </a:ext>
                </a:extLst>
              </a:tr>
              <a:tr h="21378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Oblastní nemocnice Jičín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13977811"/>
                  </a:ext>
                </a:extLst>
              </a:tr>
              <a:tr h="23486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Oblastní nemocnice Trutnov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76613955"/>
                  </a:ext>
                </a:extLst>
              </a:tr>
              <a:tr h="24657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Městská nemocnice Dvůr Králové n/L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95291681"/>
                  </a:ext>
                </a:extLst>
              </a:tr>
              <a:tr h="21378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Oblastní nemocnice Náchod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68457154"/>
                  </a:ext>
                </a:extLst>
              </a:tr>
              <a:tr h="26340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Nemocnice Rychnov nad Kněžnou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01597324"/>
                  </a:ext>
                </a:extLst>
              </a:tr>
              <a:tr h="21378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Nemocnice Jaroměř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68527850"/>
                  </a:ext>
                </a:extLst>
              </a:tr>
              <a:tr h="22115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Nemocnice Broumov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1239383"/>
                  </a:ext>
                </a:extLst>
              </a:tr>
              <a:tr h="22115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celkem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206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cs-CZ" sz="1100" b="1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099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489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33141CA8-F12A-4BB4-B498-8D7B54AC06B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Kapacita C+ lůžek v nemocnicích Zdravotnického holdingu Královéhradeckého kraje</a:t>
            </a:r>
            <a:endParaRPr lang="cs-CZ" sz="36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C8889F0C-383D-45DE-872F-692F4108A7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522301"/>
              </p:ext>
            </p:extLst>
          </p:nvPr>
        </p:nvGraphicFramePr>
        <p:xfrm>
          <a:off x="1013751" y="1955617"/>
          <a:ext cx="9968476" cy="3380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9907">
                  <a:extLst>
                    <a:ext uri="{9D8B030D-6E8A-4147-A177-3AD203B41FA5}">
                      <a16:colId xmlns:a16="http://schemas.microsoft.com/office/drawing/2014/main" val="1034507439"/>
                    </a:ext>
                  </a:extLst>
                </a:gridCol>
                <a:gridCol w="1234911">
                  <a:extLst>
                    <a:ext uri="{9D8B030D-6E8A-4147-A177-3AD203B41FA5}">
                      <a16:colId xmlns:a16="http://schemas.microsoft.com/office/drawing/2014/main" val="767322251"/>
                    </a:ext>
                  </a:extLst>
                </a:gridCol>
                <a:gridCol w="1216058">
                  <a:extLst>
                    <a:ext uri="{9D8B030D-6E8A-4147-A177-3AD203B41FA5}">
                      <a16:colId xmlns:a16="http://schemas.microsoft.com/office/drawing/2014/main" val="2803813529"/>
                    </a:ext>
                  </a:extLst>
                </a:gridCol>
                <a:gridCol w="1234911">
                  <a:extLst>
                    <a:ext uri="{9D8B030D-6E8A-4147-A177-3AD203B41FA5}">
                      <a16:colId xmlns:a16="http://schemas.microsoft.com/office/drawing/2014/main" val="2529611398"/>
                    </a:ext>
                  </a:extLst>
                </a:gridCol>
                <a:gridCol w="1187777">
                  <a:extLst>
                    <a:ext uri="{9D8B030D-6E8A-4147-A177-3AD203B41FA5}">
                      <a16:colId xmlns:a16="http://schemas.microsoft.com/office/drawing/2014/main" val="1787663944"/>
                    </a:ext>
                  </a:extLst>
                </a:gridCol>
                <a:gridCol w="1234912">
                  <a:extLst>
                    <a:ext uri="{9D8B030D-6E8A-4147-A177-3AD203B41FA5}">
                      <a16:colId xmlns:a16="http://schemas.microsoft.com/office/drawing/2014/main" val="1966804986"/>
                    </a:ext>
                  </a:extLst>
                </a:gridCol>
              </a:tblGrid>
              <a:tr h="9041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18. 1. 2021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Kapacita intenzivní péče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Volná </a:t>
                      </a: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intenzivní lůžka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Kapacita standardní lůžka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Volná standardní lůžka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Kapacita následná péče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79944222"/>
                  </a:ext>
                </a:extLst>
              </a:tr>
              <a:tr h="408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Jičín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14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70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41707407"/>
                  </a:ext>
                </a:extLst>
              </a:tr>
              <a:tr h="408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Trutnov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16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58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84506937"/>
                  </a:ext>
                </a:extLst>
              </a:tr>
              <a:tr h="408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Městská nemocnice Dvůr Králové n/L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12975395"/>
                  </a:ext>
                </a:extLst>
              </a:tr>
              <a:tr h="408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Náchod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</a:rPr>
                        <a:t>25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99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40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68607157"/>
                  </a:ext>
                </a:extLst>
              </a:tr>
              <a:tr h="422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Nemocnice Rychnov nad Kněžnou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</a:rPr>
                        <a:t>9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11461473"/>
                  </a:ext>
                </a:extLst>
              </a:tr>
              <a:tr h="422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celkem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</a:rPr>
                        <a:t>64</a:t>
                      </a:r>
                      <a:endParaRPr lang="cs-CZ" sz="1400" b="1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6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261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43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60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33631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0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2D5FE5E0-8AD8-49CB-BD12-5E8C12916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89" y="-5470"/>
            <a:ext cx="10458621" cy="6863470"/>
          </a:xfrm>
        </p:spPr>
      </p:pic>
    </p:spTree>
    <p:extLst>
      <p:ext uri="{BB962C8B-B14F-4D97-AF65-F5344CB8AC3E}">
        <p14:creationId xmlns:p14="http://schemas.microsoft.com/office/powerpoint/2010/main" val="825706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308969" y="144795"/>
            <a:ext cx="8293855" cy="742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Kapacity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obsazen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 COVID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pacienty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kraje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za poslední 3 dny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A12B617-EFC8-47A3-9ADE-E9EBD4F7A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235054"/>
              </p:ext>
            </p:extLst>
          </p:nvPr>
        </p:nvGraphicFramePr>
        <p:xfrm>
          <a:off x="199580" y="1147680"/>
          <a:ext cx="11792839" cy="5289730"/>
        </p:xfrm>
        <a:graphic>
          <a:graphicData uri="http://schemas.openxmlformats.org/drawingml/2006/table">
            <a:tbl>
              <a:tblPr/>
              <a:tblGrid>
                <a:gridCol w="1468423">
                  <a:extLst>
                    <a:ext uri="{9D8B030D-6E8A-4147-A177-3AD203B41FA5}">
                      <a16:colId xmlns:a16="http://schemas.microsoft.com/office/drawing/2014/main" val="4150606983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901187104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3736464511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2866311018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2187411557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1722424766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478160495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2072818289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2084146701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2464678429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3393548229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3515241955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1136750727"/>
                    </a:ext>
                  </a:extLst>
                </a:gridCol>
              </a:tblGrid>
              <a:tr h="261970">
                <a:tc>
                  <a:txBody>
                    <a:bodyPr/>
                    <a:lstStyle/>
                    <a:p>
                      <a:pPr algn="l" fontAlgn="b"/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JIP l</a:t>
                      </a:r>
                      <a:r>
                        <a:rPr lang="cs-CZ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ůžka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UPV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ECMO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Lůžka s kyslíkem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186962"/>
                  </a:ext>
                </a:extLst>
              </a:tr>
              <a:tr h="243390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9055" marR="9055" marT="9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99862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827819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951956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84174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60722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897502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752789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632794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9055" marR="9055" marT="90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209463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608186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954853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22968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223303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88004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72607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2 649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712677"/>
                  </a:ext>
                </a:extLst>
              </a:tr>
            </a:tbl>
          </a:graphicData>
        </a:graphic>
      </p:graphicFrame>
      <p:sp>
        <p:nvSpPr>
          <p:cNvPr id="5" name="TextBox 19">
            <a:extLst>
              <a:ext uri="{FF2B5EF4-FFF2-40B4-BE49-F238E27FC236}">
                <a16:creationId xmlns:a16="http://schemas.microsoft.com/office/drawing/2014/main" id="{6DA12B14-0A67-47C7-A14C-AF40A0E3F71C}"/>
              </a:ext>
            </a:extLst>
          </p:cNvPr>
          <p:cNvSpPr txBox="1"/>
          <p:nvPr/>
        </p:nvSpPr>
        <p:spPr>
          <a:xfrm>
            <a:off x="76509" y="6521510"/>
            <a:ext cx="11915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Hlášení posledních dnů ukazují </a:t>
            </a:r>
            <a:r>
              <a:rPr lang="cs-CZ" sz="1400"/>
              <a:t>okamžitý reálný stav </a:t>
            </a:r>
            <a:r>
              <a:rPr lang="cs-CZ" sz="1400" dirty="0"/>
              <a:t>k půlnoci reportovaného dne. Zpětným dohlášením záznamů (překlady, úmrtí, apod.) se počty mohou měnit. 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1AFC536-B1FC-4888-A5A6-AF324E6EB9FF}"/>
              </a:ext>
            </a:extLst>
          </p:cNvPr>
          <p:cNvSpPr/>
          <p:nvPr/>
        </p:nvSpPr>
        <p:spPr>
          <a:xfrm>
            <a:off x="8555003" y="831672"/>
            <a:ext cx="3585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Franklin Gothic Book" panose="020B0503020102020204" pitchFamily="34" charset="0"/>
              </a:rPr>
              <a:t>Zdroj: Ministerstvo zdravotnictví ČR</a:t>
            </a:r>
          </a:p>
        </p:txBody>
      </p:sp>
    </p:spTree>
    <p:extLst>
      <p:ext uri="{BB962C8B-B14F-4D97-AF65-F5344CB8AC3E}">
        <p14:creationId xmlns:p14="http://schemas.microsoft.com/office/powerpoint/2010/main" val="1735100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308969" y="144795"/>
            <a:ext cx="8293855" cy="742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Dostupná kapacita intenzivní péče: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kraje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za poslední 3 dny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A12B617-EFC8-47A3-9ADE-E9EBD4F7A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385368"/>
              </p:ext>
            </p:extLst>
          </p:nvPr>
        </p:nvGraphicFramePr>
        <p:xfrm>
          <a:off x="199580" y="1147680"/>
          <a:ext cx="11792839" cy="5289730"/>
        </p:xfrm>
        <a:graphic>
          <a:graphicData uri="http://schemas.openxmlformats.org/drawingml/2006/table">
            <a:tbl>
              <a:tblPr/>
              <a:tblGrid>
                <a:gridCol w="1468423">
                  <a:extLst>
                    <a:ext uri="{9D8B030D-6E8A-4147-A177-3AD203B41FA5}">
                      <a16:colId xmlns:a16="http://schemas.microsoft.com/office/drawing/2014/main" val="4150606983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901187104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3736464511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2866311018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2187411557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1722424766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478160495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2072818289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2084146701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2464678429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3393548229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3515241955"/>
                    </a:ext>
                  </a:extLst>
                </a:gridCol>
                <a:gridCol w="860368">
                  <a:extLst>
                    <a:ext uri="{9D8B030D-6E8A-4147-A177-3AD203B41FA5}">
                      <a16:colId xmlns:a16="http://schemas.microsoft.com/office/drawing/2014/main" val="1136750727"/>
                    </a:ext>
                  </a:extLst>
                </a:gridCol>
              </a:tblGrid>
              <a:tr h="261970">
                <a:tc>
                  <a:txBody>
                    <a:bodyPr/>
                    <a:lstStyle/>
                    <a:p>
                      <a:pPr algn="l" fontAlgn="b"/>
                      <a:endParaRPr lang="cs-CZ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JIP l</a:t>
                      </a:r>
                      <a:r>
                        <a:rPr lang="cs-CZ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ůžka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UPV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ECMO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Lůžka s kyslíkem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186962"/>
                  </a:ext>
                </a:extLst>
              </a:tr>
              <a:tr h="243390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9055" marR="9055" marT="90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18.01.2021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99862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827819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951956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84174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60722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897502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752789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632794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9055" marR="9055" marT="90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209463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608186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954853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229680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223303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88004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72607"/>
                  </a:ext>
                </a:extLst>
              </a:tr>
              <a:tr h="318958">
                <a:tc>
                  <a:txBody>
                    <a:bodyPr/>
                    <a:lstStyle/>
                    <a:p>
                      <a:pPr algn="l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ČR</a:t>
                      </a:r>
                    </a:p>
                  </a:txBody>
                  <a:tcPr marL="9055" marR="9055" marT="905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6 140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6 093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5 870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712677"/>
                  </a:ext>
                </a:extLst>
              </a:tr>
            </a:tbl>
          </a:graphicData>
        </a:graphic>
      </p:graphicFrame>
      <p:sp>
        <p:nvSpPr>
          <p:cNvPr id="3" name="Obdélník 2">
            <a:extLst>
              <a:ext uri="{FF2B5EF4-FFF2-40B4-BE49-F238E27FC236}">
                <a16:creationId xmlns:a16="http://schemas.microsoft.com/office/drawing/2014/main" id="{78111B3C-F3F4-4644-A6B1-A19D5B6FB55B}"/>
              </a:ext>
            </a:extLst>
          </p:cNvPr>
          <p:cNvSpPr/>
          <p:nvPr/>
        </p:nvSpPr>
        <p:spPr>
          <a:xfrm>
            <a:off x="8407399" y="832747"/>
            <a:ext cx="3585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Franklin Gothic Book" panose="020B0503020102020204" pitchFamily="34" charset="0"/>
              </a:rPr>
              <a:t>Zdroj: Ministerstvo zdravotnictví ČR</a:t>
            </a:r>
          </a:p>
        </p:txBody>
      </p:sp>
    </p:spTree>
    <p:extLst>
      <p:ext uri="{BB962C8B-B14F-4D97-AF65-F5344CB8AC3E}">
        <p14:creationId xmlns:p14="http://schemas.microsoft.com/office/powerpoint/2010/main" val="17744339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2174</TotalTime>
  <Words>1714</Words>
  <Application>Microsoft Office PowerPoint</Application>
  <PresentationFormat>Širokoúhlá obrazovka</PresentationFormat>
  <Paragraphs>734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Franklin Gothic Book</vt:lpstr>
      <vt:lpstr>Franklin Gothic Demi</vt:lpstr>
      <vt:lpstr>Motiv Office</vt:lpstr>
      <vt:lpstr>Epidemická  situace a očkování v Královéhradeckém kraji</vt:lpstr>
      <vt:lpstr>Aktuální situace pro Královéhradecký kraj k 18. 1. 2021</vt:lpstr>
      <vt:lpstr>Vývoj počtu aktivních případů v kraji</vt:lpstr>
      <vt:lpstr>Testování v nemocnicích Zdravotnického holdingu Královéhradeckého kraje</vt:lpstr>
      <vt:lpstr>Kapacita C+ lůžek v nemocnicích Zdravotnického holdingu Královéhradeckého kraje</vt:lpstr>
      <vt:lpstr>Kapacita C+ lůžek v nemocnicích Zdravotnického holdingu Královéhradeckého kraje</vt:lpstr>
      <vt:lpstr>Prezentace aplikace PowerPoint</vt:lpstr>
      <vt:lpstr>Prezentace aplikace PowerPoint</vt:lpstr>
      <vt:lpstr>Prezentace aplikace PowerPoint</vt:lpstr>
      <vt:lpstr>Cíl a průběh očkování v KHK</vt:lpstr>
      <vt:lpstr>Fáze IA – očkování nejrizikovějších skupin leden až únor 2021</vt:lpstr>
      <vt:lpstr>Fáze IB – očkování prioritních skupin únor až červen 2021</vt:lpstr>
      <vt:lpstr>Průběh očkování leden až březen 2021</vt:lpstr>
      <vt:lpstr>Prezentace aplikace PowerPoint</vt:lpstr>
      <vt:lpstr>Prezentace aplikace PowerPoint</vt:lpstr>
      <vt:lpstr>Mobilní očkovací týmy</vt:lpstr>
      <vt:lpstr>Předpoklad očkování v domovech pro seniory</vt:lpstr>
      <vt:lpstr>Očkování seniorů 80+</vt:lpstr>
      <vt:lpstr>Průběh očkování duben až červen 2021</vt:lpstr>
      <vt:lpstr>Prezentace aplikace PowerPoint</vt:lpstr>
      <vt:lpstr>Prezentace aplikace PowerPoint</vt:lpstr>
      <vt:lpstr>Prezentace aplikace PowerPoint</vt:lpstr>
      <vt:lpstr>Shrnutí na závěr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Dana Kracíková</cp:lastModifiedBy>
  <cp:revision>118</cp:revision>
  <dcterms:created xsi:type="dcterms:W3CDTF">2021-01-14T19:24:21Z</dcterms:created>
  <dcterms:modified xsi:type="dcterms:W3CDTF">2021-01-20T15:56:42Z</dcterms:modified>
</cp:coreProperties>
</file>